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37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BD2B8-978C-4593-9BAF-27D580C6220B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09626-04C2-4DD5-A7B7-DB88438D4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3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AC2324F-BEF1-46C3-B92E-32F91B343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08AEE-55F3-4D58-9653-131DB60932F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6BADA89-C32F-4BE1-9FAE-8DC3C7D31F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0D9BF26-5B4E-4758-9C88-A39A11751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5A1FCD-380F-4C31-BB5B-CF4287F60D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C78A93-EBC4-48CE-8371-693E6A2DDCB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45C9BDB-B488-4425-BDDB-B9267E8F5F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68338"/>
            <a:ext cx="6070600" cy="3414712"/>
          </a:xfrm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4206C45-D505-4DC4-BE87-EDFAB09EE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60950" cy="4083050"/>
          </a:xfrm>
        </p:spPr>
        <p:txBody>
          <a:bodyPr/>
          <a:lstStyle/>
          <a:p>
            <a:r>
              <a:rPr lang="en-US" altLang="en-US"/>
              <a:t>Computer generated virtual objects must be accurately registers with the real </a:t>
            </a:r>
          </a:p>
          <a:p>
            <a:r>
              <a:rPr lang="en-US" altLang="en-US"/>
              <a:t>	in all dimensions.</a:t>
            </a:r>
          </a:p>
          <a:p>
            <a:endParaRPr lang="en-US" altLang="en-US"/>
          </a:p>
          <a:p>
            <a:r>
              <a:rPr lang="en-US" altLang="en-US"/>
              <a:t>Errors in registration prevent the real and virtual images from being seen as fused.</a:t>
            </a:r>
          </a:p>
          <a:p>
            <a:endParaRPr lang="en-US" altLang="en-US"/>
          </a:p>
          <a:p>
            <a:r>
              <a:rPr lang="en-US" altLang="en-US"/>
              <a:t>Registration must be maintained while the user moves around in the virtual</a:t>
            </a:r>
          </a:p>
          <a:p>
            <a:r>
              <a:rPr lang="en-US" altLang="en-US"/>
              <a:t>	environment.</a:t>
            </a:r>
          </a:p>
          <a:p>
            <a:endParaRPr lang="en-US" altLang="en-US"/>
          </a:p>
          <a:p>
            <a:r>
              <a:rPr lang="en-US" altLang="en-US"/>
              <a:t>Changes in registration can be distracting or physically disturbing.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09626-04C2-4DD5-A7B7-DB88438D4E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97303" y="2378986"/>
            <a:ext cx="8597392" cy="132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007592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1563" y="320040"/>
            <a:ext cx="11549380" cy="6217920"/>
          </a:xfrm>
          <a:custGeom>
            <a:avLst/>
            <a:gdLst/>
            <a:ahLst/>
            <a:cxnLst/>
            <a:rect l="l" t="t" r="r" b="b"/>
            <a:pathLst>
              <a:path w="11549380" h="6217920">
                <a:moveTo>
                  <a:pt x="0" y="6217920"/>
                </a:moveTo>
                <a:lnTo>
                  <a:pt x="11548872" y="6217920"/>
                </a:lnTo>
                <a:lnTo>
                  <a:pt x="11548872" y="0"/>
                </a:lnTo>
                <a:lnTo>
                  <a:pt x="0" y="0"/>
                </a:lnTo>
                <a:lnTo>
                  <a:pt x="0" y="6217920"/>
                </a:lnTo>
                <a:close/>
              </a:path>
            </a:pathLst>
          </a:custGeom>
          <a:solidFill>
            <a:srgbClr val="000000">
              <a:alpha val="7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C98D-6D16-475D-BF4D-2C84E819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155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1D773-0BF7-4FFE-BC88-06857E9CB26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147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0E78D-C08F-4419-A4FD-297436DA8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147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738EA-5E04-4693-A78E-1C8FCE83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16B72-9D10-4FBE-8C97-33BE995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D0A71-8076-469B-9B44-3E77E524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276999"/>
          </a:xfrm>
        </p:spPr>
        <p:txBody>
          <a:bodyPr/>
          <a:lstStyle>
            <a:lvl1pPr>
              <a:defRPr/>
            </a:lvl1pPr>
          </a:lstStyle>
          <a:p>
            <a:fld id="{190DBC8D-BB14-4A41-973C-0035572778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42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7E6A-3A6D-4788-A2E9-90CDD321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A64FC-CF62-492E-A48C-B9D40C3A3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147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6561A-8B61-43C4-BE8C-14C3D887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147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0061E-3E0A-4727-B983-454926F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1A07C-3540-4A83-AC66-C3ED497C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F07A-6DD4-4AE9-85F0-758B50DF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276999"/>
          </a:xfrm>
        </p:spPr>
        <p:txBody>
          <a:bodyPr/>
          <a:lstStyle>
            <a:lvl1pPr>
              <a:defRPr/>
            </a:lvl1pPr>
          </a:lstStyle>
          <a:p>
            <a:fld id="{94146414-2088-49F3-B646-E6CF5BCCD3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487" y="578942"/>
            <a:ext cx="112030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3196" y="3405828"/>
            <a:ext cx="8541385" cy="309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3999"/>
            <a:ext cx="12192000" cy="279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76200" y="2359406"/>
            <a:ext cx="11963400" cy="1319592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10"/>
              </a:spcBef>
            </a:pPr>
            <a:r>
              <a:rPr lang="en-US" spc="-95" dirty="0"/>
              <a:t>Brief </a:t>
            </a:r>
            <a:r>
              <a:rPr spc="-95" dirty="0"/>
              <a:t>Introduction</a:t>
            </a:r>
            <a:r>
              <a:rPr spc="-495" dirty="0"/>
              <a:t> </a:t>
            </a:r>
            <a:r>
              <a:rPr spc="-110" dirty="0"/>
              <a:t>to</a:t>
            </a:r>
            <a:r>
              <a:rPr spc="-445" dirty="0"/>
              <a:t> </a:t>
            </a:r>
            <a:r>
              <a:rPr lang="en-US" spc="-65" dirty="0"/>
              <a:t>Augmented</a:t>
            </a:r>
            <a:r>
              <a:rPr spc="-475" dirty="0"/>
              <a:t> </a:t>
            </a:r>
            <a:r>
              <a:rPr spc="-30" dirty="0"/>
              <a:t>Reality</a:t>
            </a:r>
          </a:p>
          <a:p>
            <a:pPr marL="1270" algn="ctr">
              <a:lnSpc>
                <a:spcPct val="100000"/>
              </a:lnSpc>
              <a:spcBef>
                <a:spcPts val="440"/>
              </a:spcBef>
            </a:pPr>
            <a:endParaRPr sz="240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7569" y="4403597"/>
            <a:ext cx="6897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EBEBE"/>
                </a:solidFill>
                <a:latin typeface="Segoe UI"/>
                <a:cs typeface="Segoe UI"/>
              </a:rPr>
              <a:t>UNIVERSITY OF </a:t>
            </a:r>
            <a:r>
              <a:rPr sz="2400" spc="-5" dirty="0">
                <a:solidFill>
                  <a:srgbClr val="BEBEBE"/>
                </a:solidFill>
                <a:latin typeface="Segoe UI"/>
                <a:cs typeface="Segoe UI"/>
              </a:rPr>
              <a:t>ILLINOIS </a:t>
            </a:r>
            <a:r>
              <a:rPr sz="2400" spc="-85" dirty="0">
                <a:solidFill>
                  <a:srgbClr val="BEBEBE"/>
                </a:solidFill>
                <a:latin typeface="Segoe UI"/>
                <a:cs typeface="Segoe UI"/>
              </a:rPr>
              <a:t>AT</a:t>
            </a:r>
            <a:r>
              <a:rPr sz="2400" spc="1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2400" spc="-15" dirty="0">
                <a:solidFill>
                  <a:srgbClr val="BEBEBE"/>
                </a:solidFill>
                <a:latin typeface="Segoe UI"/>
                <a:cs typeface="Segoe UI"/>
              </a:rPr>
              <a:t>URBANA-CHAMPAIGN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215F-6FF1-4BE8-94D9-AF22946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and 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E97E4-3DD9-4D9D-A57F-359E9DD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079"/>
            <a:ext cx="12192000" cy="41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C46-579A-4D19-B1EE-8D8BBBB7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92961"/>
            <a:ext cx="11203025" cy="635000"/>
          </a:xfrm>
        </p:spPr>
        <p:txBody>
          <a:bodyPr/>
          <a:lstStyle/>
          <a:p>
            <a:r>
              <a:rPr lang="en-US" dirty="0"/>
              <a:t>Tracking and 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D8C28-921B-48AE-9A79-C1A6AA22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961"/>
            <a:ext cx="12192000" cy="59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663-5434-45CE-86B4-DC5A20BC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87" y="578942"/>
            <a:ext cx="11203025" cy="1231106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The HoloLens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0A359-982E-4D41-B064-B48B107CE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3886200"/>
            <a:ext cx="8541385" cy="2585323"/>
          </a:xfrm>
        </p:spPr>
        <p:txBody>
          <a:bodyPr/>
          <a:lstStyle/>
          <a:p>
            <a:r>
              <a:rPr lang="en-US" dirty="0"/>
              <a:t>Released in 2019</a:t>
            </a:r>
          </a:p>
          <a:p>
            <a:endParaRPr lang="en-US" dirty="0"/>
          </a:p>
          <a:p>
            <a:r>
              <a:rPr lang="en-US" dirty="0"/>
              <a:t>$3500</a:t>
            </a:r>
          </a:p>
          <a:p>
            <a:endParaRPr lang="en-US" dirty="0"/>
          </a:p>
          <a:p>
            <a:r>
              <a:rPr lang="en-US" dirty="0"/>
              <a:t>Designed for industry, not consumers</a:t>
            </a:r>
          </a:p>
          <a:p>
            <a:endParaRPr lang="en-US" dirty="0"/>
          </a:p>
          <a:p>
            <a:r>
              <a:rPr lang="en-US" dirty="0"/>
              <a:t>Projects images onto glass lenses which reflect to eye</a:t>
            </a:r>
          </a:p>
        </p:txBody>
      </p:sp>
      <p:pic>
        <p:nvPicPr>
          <p:cNvPr id="2052" name="Picture 4" descr="Image result for hololens 2">
            <a:extLst>
              <a:ext uri="{FF2B5EF4-FFF2-40B4-BE49-F238E27FC236}">
                <a16:creationId xmlns:a16="http://schemas.microsoft.com/office/drawing/2014/main" id="{144A111C-3965-4D7F-AF99-AEA8CC8A9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r="25200"/>
          <a:stretch/>
        </p:blipFill>
        <p:spPr bwMode="auto">
          <a:xfrm>
            <a:off x="6061709" y="0"/>
            <a:ext cx="60960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99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7DCE-432C-47BE-9FB4-CE56D791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5914-102D-4A44-954F-642C087E7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47" y="1828848"/>
            <a:ext cx="8541385" cy="4062651"/>
          </a:xfrm>
        </p:spPr>
        <p:txBody>
          <a:bodyPr/>
          <a:lstStyle/>
          <a:p>
            <a:r>
              <a:rPr lang="en-US" dirty="0"/>
              <a:t>Google provides </a:t>
            </a:r>
            <a:r>
              <a:rPr lang="en-US" dirty="0" err="1"/>
              <a:t>ARCore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Unity will provide AR Foundation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now…Vuforia is the best Unity 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FB408-C29C-4639-910A-0673A1E0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149" y="3860173"/>
            <a:ext cx="5486400" cy="296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C93A9-0E97-46E2-ABF0-1F81AE7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40" y="1193848"/>
            <a:ext cx="6556488" cy="22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3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A140-6A3B-4A42-A047-59A306C3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Closing Thoughts…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6B392-B727-4EB6-9248-5943C51AB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77" y="1524000"/>
            <a:ext cx="11203025" cy="4062651"/>
          </a:xfrm>
        </p:spPr>
        <p:txBody>
          <a:bodyPr/>
          <a:lstStyle/>
          <a:p>
            <a:r>
              <a:rPr lang="en-US" dirty="0"/>
              <a:t>Using Unity to teach programming has both pros and cons</a:t>
            </a:r>
          </a:p>
          <a:p>
            <a:endParaRPr lang="en-US" dirty="0"/>
          </a:p>
          <a:p>
            <a:r>
              <a:rPr lang="en-US" b="1" dirty="0"/>
              <a:t>Negatives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takes time to get used to the Unity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can’t develop on a </a:t>
            </a:r>
            <a:r>
              <a:rPr lang="en-US" dirty="0" err="1"/>
              <a:t>ChromeBook</a:t>
            </a:r>
            <a:r>
              <a:rPr lang="en-US" dirty="0"/>
              <a:t> (although you can play games on 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People want to make games/art etc. that looks good…strong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Vocationally, using an IDE and working with existing code is what most developers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support/resources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Still get to teach classic coding (iteration, branching, functions,…)</a:t>
            </a:r>
          </a:p>
        </p:txBody>
      </p:sp>
    </p:spTree>
    <p:extLst>
      <p:ext uri="{BB962C8B-B14F-4D97-AF65-F5344CB8AC3E}">
        <p14:creationId xmlns:p14="http://schemas.microsoft.com/office/powerpoint/2010/main" val="315689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F6B6-FAC0-4E19-96AF-CA048EB1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A3E48-AA15-4CC2-8CD7-FA54FF83A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600200"/>
            <a:ext cx="9753599" cy="3323987"/>
          </a:xfrm>
        </p:spPr>
        <p:txBody>
          <a:bodyPr/>
          <a:lstStyle/>
          <a:p>
            <a:r>
              <a:rPr lang="en-US" dirty="0"/>
              <a:t>Some material taken from :</a:t>
            </a:r>
          </a:p>
          <a:p>
            <a:r>
              <a:rPr lang="en-US" i="1" dirty="0"/>
              <a:t>Augmented Reality: Applications in Manufacturing and Maintenance</a:t>
            </a:r>
          </a:p>
          <a:p>
            <a:r>
              <a:rPr lang="en-US" i="1" dirty="0"/>
              <a:t> </a:t>
            </a: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SUN Jing </a:t>
            </a:r>
          </a:p>
          <a:p>
            <a:r>
              <a:rPr lang="en-US" dirty="0" err="1"/>
              <a:t>Aela</a:t>
            </a:r>
            <a:r>
              <a:rPr lang="en-US" dirty="0"/>
              <a:t> GOURLAOUEN </a:t>
            </a:r>
          </a:p>
          <a:p>
            <a:r>
              <a:rPr lang="en-US" dirty="0"/>
              <a:t>QIU </a:t>
            </a:r>
            <a:r>
              <a:rPr lang="en-US" dirty="0" err="1"/>
              <a:t>Zhi</a:t>
            </a:r>
            <a:r>
              <a:rPr lang="en-US" dirty="0"/>
              <a:t> </a:t>
            </a:r>
          </a:p>
          <a:p>
            <a:r>
              <a:rPr lang="en-US" dirty="0"/>
              <a:t>Francois LEROY </a:t>
            </a:r>
          </a:p>
          <a:p>
            <a:r>
              <a:rPr lang="en-US" dirty="0" err="1"/>
              <a:t>Rostislav</a:t>
            </a:r>
            <a:r>
              <a:rPr lang="en-US" dirty="0"/>
              <a:t> DOGANOV </a:t>
            </a:r>
          </a:p>
          <a:p>
            <a:r>
              <a:rPr lang="en-US" dirty="0"/>
              <a:t>Thomas Joseph </a:t>
            </a:r>
            <a:r>
              <a:rPr lang="en-US" dirty="0" err="1"/>
              <a:t>Traviño</a:t>
            </a:r>
            <a:r>
              <a:rPr lang="en-US" dirty="0"/>
              <a:t> SEVILLA</a:t>
            </a:r>
          </a:p>
        </p:txBody>
      </p:sp>
    </p:spTree>
    <p:extLst>
      <p:ext uri="{BB962C8B-B14F-4D97-AF65-F5344CB8AC3E}">
        <p14:creationId xmlns:p14="http://schemas.microsoft.com/office/powerpoint/2010/main" val="24550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0665CC8-B414-4E92-BA93-A25988BC2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Augmented Reality (AR)?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33AEB99-BCCD-4BA5-993E-38E9CD8C4F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9583" y="2209800"/>
            <a:ext cx="5384800" cy="17727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AR combines a real scene augmented by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 virtual objects generated by a computer that provide with additional information.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1026" name="Picture 2" descr="https://3c1703fe8d.site.internapcdn.net/newman/gfx/news/hires/2018/whatisaugmen.jpg">
            <a:extLst>
              <a:ext uri="{FF2B5EF4-FFF2-40B4-BE49-F238E27FC236}">
                <a16:creationId xmlns:a16="http://schemas.microsoft.com/office/drawing/2014/main" id="{3775F0F6-3F46-43F6-8743-B54DBA330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7" r="9790"/>
          <a:stretch/>
        </p:blipFill>
        <p:spPr bwMode="auto">
          <a:xfrm>
            <a:off x="7857173" y="0"/>
            <a:ext cx="43310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64913D1-24DC-4DBE-BC6C-D17337D8E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082" y="304800"/>
            <a:ext cx="11203025" cy="553998"/>
          </a:xfrm>
        </p:spPr>
        <p:txBody>
          <a:bodyPr/>
          <a:lstStyle/>
          <a:p>
            <a:r>
              <a:rPr lang="en-US" altLang="en-US" sz="3600" dirty="0"/>
              <a:t>Augmented Reality and Mixed Reality and Virtual Reality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43AB440-3DF4-423E-9647-D5C4A3073B8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5828" y="1132940"/>
            <a:ext cx="9906000" cy="3046988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3200" b="1" dirty="0"/>
              <a:t>AR</a:t>
            </a:r>
            <a:endParaRPr lang="en-US" altLang="en-US" b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System augments the real world scene with virtual elements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Needs a mechanism to combine virtual and real worlds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Hard to register real and virtual worlds</a:t>
            </a:r>
          </a:p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3200" b="1" dirty="0"/>
              <a:t>MR</a:t>
            </a:r>
            <a:endParaRPr lang="en-US" altLang="en-US" b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Like AR but you can interact with the virtual element</a:t>
            </a:r>
            <a:endParaRPr lang="en-US" altLang="en-US" sz="2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442C7879-67E2-48F1-AA6C-153EEBD344C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61132" y="4179928"/>
            <a:ext cx="9905999" cy="1523494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3200" b="1" dirty="0"/>
              <a:t>VR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Totally immersive synthetic environment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Need a mechanisms to generate fully synthetic environment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Hard to provide consistent stimuli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A2D5-9F59-4FD8-BF6D-D65404E5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Displays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2C5C1-A2ED-4FD2-A930-BCD87A8F5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616" y="1752600"/>
            <a:ext cx="118867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50B0-6AA8-47C1-97C9-3498AEA3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Applications in Training and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F0F5-C6A9-434C-BE1E-5B05D43D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762"/>
            <a:ext cx="12192000" cy="57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6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74E5-45D1-4AF2-8F85-CF43D119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Assembly: Duplo Blocks Case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A9425-E561-4998-ADD1-A611104E66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296" y="1371600"/>
            <a:ext cx="10701079" cy="52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74E5-45D1-4AF2-8F85-CF43D119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87" y="228600"/>
            <a:ext cx="11203025" cy="635000"/>
          </a:xfrm>
        </p:spPr>
        <p:txBody>
          <a:bodyPr/>
          <a:lstStyle/>
          <a:p>
            <a:r>
              <a:rPr lang="en-US" dirty="0"/>
              <a:t>Training and Assembly: Duplo Blocks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3A340-61E2-43B3-92D0-FBFDC0C2C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5B195-BAA5-4E80-BED7-E6A19298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12" y="1002819"/>
            <a:ext cx="11506200" cy="58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7D6A-AD52-42E1-A3EE-C479A626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6C46-4308-4A51-BF28-2398CAD7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679"/>
            <a:ext cx="12192000" cy="52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</TotalTime>
  <Words>296</Words>
  <Application>Microsoft Office PowerPoint</Application>
  <PresentationFormat>Widescreen</PresentationFormat>
  <Paragraphs>77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Segoe UI</vt:lpstr>
      <vt:lpstr>Office Theme</vt:lpstr>
      <vt:lpstr>Brief Introduction to Augmented Reality </vt:lpstr>
      <vt:lpstr>Acknowledgments</vt:lpstr>
      <vt:lpstr>What Is Augmented Reality (AR)?</vt:lpstr>
      <vt:lpstr>Augmented Reality and Mixed Reality and Virtual Reality</vt:lpstr>
      <vt:lpstr>AR Displays</vt:lpstr>
      <vt:lpstr>AR Applications in Training and Assembly</vt:lpstr>
      <vt:lpstr>Training and Assembly: Duplo Blocks Case Study</vt:lpstr>
      <vt:lpstr>Training and Assembly: Duplo Blocks Case Study</vt:lpstr>
      <vt:lpstr>Maintenance</vt:lpstr>
      <vt:lpstr>Tracking and Registration</vt:lpstr>
      <vt:lpstr>Tracking and Registration</vt:lpstr>
      <vt:lpstr>State of the Art The HoloLens 2</vt:lpstr>
      <vt:lpstr>AR Software Development</vt:lpstr>
      <vt:lpstr>A Few Closing Thoughts…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Shaffer</dc:creator>
  <cp:lastModifiedBy>Eric Shaffer</cp:lastModifiedBy>
  <cp:revision>27</cp:revision>
  <dcterms:created xsi:type="dcterms:W3CDTF">2019-07-05T20:34:10Z</dcterms:created>
  <dcterms:modified xsi:type="dcterms:W3CDTF">2019-08-09T13:14:09Z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2019-01-23T00:00:00Z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2019-07-05T00:00:00Z</vt:filetime>
  </property>
</Properties>
</file>